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5" r:id="rId4"/>
    <p:sldId id="267" r:id="rId5"/>
    <p:sldId id="268" r:id="rId6"/>
    <p:sldId id="272" r:id="rId7"/>
    <p:sldId id="257" r:id="rId8"/>
    <p:sldId id="258" r:id="rId9"/>
    <p:sldId id="259" r:id="rId10"/>
    <p:sldId id="261" r:id="rId11"/>
    <p:sldId id="274" r:id="rId12"/>
    <p:sldId id="262" r:id="rId13"/>
    <p:sldId id="271" r:id="rId14"/>
    <p:sldId id="270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01" autoAdjust="0"/>
  </p:normalViewPr>
  <p:slideViewPr>
    <p:cSldViewPr>
      <p:cViewPr>
        <p:scale>
          <a:sx n="96" d="100"/>
          <a:sy n="96" d="100"/>
        </p:scale>
        <p:origin x="-1056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528B-CB5F-4583-A4A4-F31423EE5A1F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03EC-962A-43C5-B12D-17241FB86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0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528B-CB5F-4583-A4A4-F31423EE5A1F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03EC-962A-43C5-B12D-17241FB86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79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528B-CB5F-4583-A4A4-F31423EE5A1F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03EC-962A-43C5-B12D-17241FB86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53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528B-CB5F-4583-A4A4-F31423EE5A1F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03EC-962A-43C5-B12D-17241FB86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50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528B-CB5F-4583-A4A4-F31423EE5A1F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03EC-962A-43C5-B12D-17241FB86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60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528B-CB5F-4583-A4A4-F31423EE5A1F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03EC-962A-43C5-B12D-17241FB86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38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528B-CB5F-4583-A4A4-F31423EE5A1F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03EC-962A-43C5-B12D-17241FB86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4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528B-CB5F-4583-A4A4-F31423EE5A1F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03EC-962A-43C5-B12D-17241FB86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25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528B-CB5F-4583-A4A4-F31423EE5A1F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03EC-962A-43C5-B12D-17241FB86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528B-CB5F-4583-A4A4-F31423EE5A1F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03EC-962A-43C5-B12D-17241FB86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86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528B-CB5F-4583-A4A4-F31423EE5A1F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03EC-962A-43C5-B12D-17241FB86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A528B-CB5F-4583-A4A4-F31423EE5A1F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103EC-962A-43C5-B12D-17241FB86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86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2016223"/>
          </a:xfrm>
        </p:spPr>
        <p:txBody>
          <a:bodyPr>
            <a:normAutofit/>
          </a:bodyPr>
          <a:lstStyle/>
          <a:p>
            <a:r>
              <a:rPr lang="en-GB" sz="4000" dirty="0"/>
              <a:t>A Light Rapid Transit ‘fit’ for </a:t>
            </a:r>
            <a:br>
              <a:rPr lang="en-GB" sz="4000" dirty="0"/>
            </a:br>
            <a:r>
              <a:rPr lang="en-GB" sz="4000" dirty="0"/>
              <a:t>Leeds City Region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1224136"/>
          </a:xfrm>
        </p:spPr>
        <p:txBody>
          <a:bodyPr>
            <a:noAutofit/>
          </a:bodyPr>
          <a:lstStyle/>
          <a:p>
            <a:r>
              <a:rPr lang="en-GB" sz="2800" b="1" dirty="0"/>
              <a:t>Presentation: Roger Harrison</a:t>
            </a:r>
          </a:p>
          <a:p>
            <a:r>
              <a:rPr lang="en-GB" sz="2800" b="1" dirty="0"/>
              <a:t>Chairman: </a:t>
            </a:r>
            <a:r>
              <a:rPr lang="en-GB" sz="2800" b="1" dirty="0" err="1"/>
              <a:t>Tramlink</a:t>
            </a:r>
            <a:r>
              <a:rPr lang="en-GB" sz="2800" b="1" dirty="0"/>
              <a:t> Nottingham </a:t>
            </a:r>
          </a:p>
          <a:p>
            <a:r>
              <a:rPr lang="en-GB" sz="2800" b="1" dirty="0"/>
              <a:t> 2007 - 2015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356992"/>
            <a:ext cx="682411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91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Costs and Build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/>
              <a:t>Some broad costs: </a:t>
            </a:r>
          </a:p>
          <a:p>
            <a:pPr marL="0" indent="0">
              <a:buNone/>
            </a:pPr>
            <a:r>
              <a:rPr lang="en-GB" sz="2800" dirty="0"/>
              <a:t>	- Nottingham NET2 c.£30m/km (2015)</a:t>
            </a:r>
          </a:p>
          <a:p>
            <a:pPr marL="0" indent="0">
              <a:buNone/>
            </a:pPr>
            <a:r>
              <a:rPr lang="en-GB" sz="2800" dirty="0"/>
              <a:t>	- Angers €30m/km (2010)</a:t>
            </a:r>
          </a:p>
          <a:p>
            <a:r>
              <a:rPr lang="en-GB" sz="2800" dirty="0"/>
              <a:t>Trams generally approx. 10% scheme cost </a:t>
            </a:r>
          </a:p>
          <a:p>
            <a:pPr lvl="1"/>
            <a:r>
              <a:rPr lang="en-GB" dirty="0"/>
              <a:t>e.g. +/-£25m for an initial fleet 10 trams</a:t>
            </a:r>
          </a:p>
          <a:p>
            <a:r>
              <a:rPr lang="en-GB" sz="2800" dirty="0"/>
              <a:t>8km starter tram line into/around Leeds centre, c.£250-£300m with P&amp;R site near </a:t>
            </a:r>
            <a:r>
              <a:rPr lang="en-GB" sz="2800" dirty="0" err="1"/>
              <a:t>Stourton</a:t>
            </a:r>
            <a:r>
              <a:rPr lang="en-GB" sz="2800" dirty="0"/>
              <a:t>/M1 –M621, connecting </a:t>
            </a:r>
          </a:p>
          <a:p>
            <a:pPr lvl="1"/>
            <a:r>
              <a:rPr lang="en-GB" dirty="0"/>
              <a:t>Leeds Station/NPR/HS2 and; </a:t>
            </a:r>
          </a:p>
          <a:p>
            <a:pPr lvl="1"/>
            <a:r>
              <a:rPr lang="en-GB" dirty="0"/>
              <a:t>‘new’ commercial, retail, leisure developments, </a:t>
            </a:r>
          </a:p>
          <a:p>
            <a:pPr lvl="1"/>
            <a:r>
              <a:rPr lang="en-GB" dirty="0"/>
              <a:t>and eventual link to Leeds-Harrogate line &amp; LBA </a:t>
            </a:r>
          </a:p>
          <a:p>
            <a:pPr lvl="1"/>
            <a:r>
              <a:rPr lang="en-GB" dirty="0"/>
              <a:t>Conversion of Leeds-Harrogate-York line for tram train/tram conversion or metro </a:t>
            </a:r>
          </a:p>
          <a:p>
            <a:pPr marL="914400" lvl="2" indent="0">
              <a:buNone/>
            </a:pPr>
            <a:endParaRPr lang="en-GB" sz="31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154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Leeds – Leeds Bradford Airport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8" y="1479983"/>
            <a:ext cx="8229601" cy="512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028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– Recap: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Leeds City Station is the busiest in the north of England </a:t>
            </a:r>
          </a:p>
          <a:p>
            <a:r>
              <a:rPr lang="en-GB" sz="2400" dirty="0"/>
              <a:t>New rail franchises now deliver more services into Leeds</a:t>
            </a:r>
          </a:p>
          <a:p>
            <a:r>
              <a:rPr lang="en-GB" sz="2400" dirty="0" err="1"/>
              <a:t>TransPennine</a:t>
            </a:r>
            <a:r>
              <a:rPr lang="en-GB" sz="2400" dirty="0"/>
              <a:t> Route Upgrade (2020) will add more demand/capacity (improvements between Leeds, Manchester, York)</a:t>
            </a:r>
          </a:p>
          <a:p>
            <a:r>
              <a:rPr lang="en-GB" sz="2400" dirty="0"/>
              <a:t>Northern Powerhouse Rail improvements will further add to the capacity /demands into – through Leeds Station </a:t>
            </a:r>
          </a:p>
          <a:p>
            <a:r>
              <a:rPr lang="en-GB" sz="2400" dirty="0"/>
              <a:t>HS2 by 2032 will provide connections to Birmingham to millions of new passengers</a:t>
            </a:r>
          </a:p>
        </p:txBody>
      </p:sp>
    </p:spTree>
    <p:extLst>
      <p:ext uri="{BB962C8B-B14F-4D97-AF65-F5344CB8AC3E}">
        <p14:creationId xmlns:p14="http://schemas.microsoft.com/office/powerpoint/2010/main" val="749777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100" dirty="0"/>
              <a:t>Leeds needs a rapid transit system </a:t>
            </a:r>
          </a:p>
          <a:p>
            <a:pPr lvl="1"/>
            <a:r>
              <a:rPr lang="en-GB" sz="3100" dirty="0"/>
              <a:t>to assist if nothing more than in taking out the potential high levels of congestion and demands on the public highway.</a:t>
            </a:r>
          </a:p>
          <a:p>
            <a:r>
              <a:rPr lang="en-GB" sz="3100" dirty="0"/>
              <a:t>A new ‘starter tram line’ c.8km would assist in maximising the HS2  investment ‘Business Case’ </a:t>
            </a:r>
          </a:p>
          <a:p>
            <a:r>
              <a:rPr lang="en-GB" sz="3100" dirty="0"/>
              <a:t>Provides impetus to develop a regional LRT network </a:t>
            </a:r>
          </a:p>
          <a:p>
            <a:pPr lvl="1"/>
            <a:r>
              <a:rPr lang="en-GB" sz="3100" dirty="0"/>
              <a:t>with links fully to the LBA into the Leeds, Bradford and York city centres</a:t>
            </a:r>
          </a:p>
          <a:p>
            <a:r>
              <a:rPr lang="en-GB" sz="3100" dirty="0"/>
              <a:t>Creation of thousands of jobs, provide the local supply chain with new businesses</a:t>
            </a:r>
          </a:p>
          <a:p>
            <a:r>
              <a:rPr lang="en-GB" sz="3100" dirty="0"/>
              <a:t>Improve the attractiveness and environmental footprint of the region and encourage local inward investment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540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LRT needs to form part of an overall Transport Strategy to deliver the Leeds City Region Strategic Economic Plan (SEP) </a:t>
            </a:r>
          </a:p>
          <a:p>
            <a:pPr lvl="1"/>
            <a:r>
              <a:rPr lang="en-GB" sz="2400" dirty="0"/>
              <a:t>LEP Vision is for ‘good growth’</a:t>
            </a:r>
          </a:p>
          <a:p>
            <a:pPr lvl="1"/>
            <a:r>
              <a:rPr lang="en-GB" sz="2400" dirty="0"/>
              <a:t>Assist in giving the transformational change necessary to maximise the full benefits of HS2</a:t>
            </a:r>
          </a:p>
          <a:p>
            <a:r>
              <a:rPr lang="en-GB" sz="2400" dirty="0"/>
              <a:t>LRT would unlock the great potential for Leeds to become a major player in the emerging Northern Powerhouse</a:t>
            </a:r>
          </a:p>
          <a:p>
            <a:r>
              <a:rPr lang="en-GB" sz="2400" dirty="0"/>
              <a:t>LRT’s form the catalyst for development and regeneration in key destination hubs;</a:t>
            </a:r>
          </a:p>
          <a:p>
            <a:pPr lvl="1"/>
            <a:r>
              <a:rPr lang="en-GB" sz="2400" dirty="0"/>
              <a:t>Including the emerging South Bank</a:t>
            </a:r>
          </a:p>
        </p:txBody>
      </p:sp>
    </p:spTree>
    <p:extLst>
      <p:ext uri="{BB962C8B-B14F-4D97-AF65-F5344CB8AC3E}">
        <p14:creationId xmlns:p14="http://schemas.microsoft.com/office/powerpoint/2010/main" val="3774674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Few Questions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Challenges in delivery of tram / tram-train in Leeds?</a:t>
            </a:r>
          </a:p>
          <a:p>
            <a:r>
              <a:rPr lang="en-GB" sz="2400" dirty="0"/>
              <a:t>What are the barriers and how does Leeds/WYCA overcome them?</a:t>
            </a:r>
          </a:p>
          <a:p>
            <a:r>
              <a:rPr lang="en-GB" sz="2400" dirty="0"/>
              <a:t>Levels of Affordability and does a robust Business &amp; Economic Case exist?</a:t>
            </a:r>
          </a:p>
          <a:p>
            <a:r>
              <a:rPr lang="en-GB" sz="2400" dirty="0"/>
              <a:t>Impacts of tram-train on existing Leeds/Harrogate Line, both operationally and commercially?</a:t>
            </a:r>
          </a:p>
          <a:p>
            <a:r>
              <a:rPr lang="en-GB" sz="2400" dirty="0"/>
              <a:t>Timescales (‘powers’ to deliver)?</a:t>
            </a:r>
          </a:p>
          <a:p>
            <a:r>
              <a:rPr lang="en-GB" sz="2400" dirty="0"/>
              <a:t>Extent of segregation afforded to LRT?</a:t>
            </a:r>
          </a:p>
        </p:txBody>
      </p:sp>
    </p:spTree>
    <p:extLst>
      <p:ext uri="{BB962C8B-B14F-4D97-AF65-F5344CB8AC3E}">
        <p14:creationId xmlns:p14="http://schemas.microsoft.com/office/powerpoint/2010/main" val="120063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GB" dirty="0"/>
              <a:t>Nottingham Tram Network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846" y="908720"/>
            <a:ext cx="8633794" cy="581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7900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Passenger &amp; Growth Demand in Leeds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9361040" cy="6408712"/>
          </a:xfrm>
        </p:spPr>
        <p:txBody>
          <a:bodyPr>
            <a:normAutofit/>
          </a:bodyPr>
          <a:lstStyle/>
          <a:p>
            <a:r>
              <a:rPr lang="en-GB" sz="2400" dirty="0"/>
              <a:t>Key Document: ‘Higgins’ Report on the proposed </a:t>
            </a:r>
            <a:r>
              <a:rPr lang="en-GB" sz="2400" b="1" dirty="0"/>
              <a:t>Yorkshire Hub </a:t>
            </a:r>
          </a:p>
          <a:p>
            <a:pPr marL="0" indent="0">
              <a:buNone/>
            </a:pPr>
            <a:r>
              <a:rPr lang="en-GB" sz="2400" b="1" dirty="0"/>
              <a:t>     </a:t>
            </a:r>
            <a:r>
              <a:rPr lang="en-GB" sz="2400" dirty="0"/>
              <a:t>(Leeds) 2015</a:t>
            </a:r>
          </a:p>
          <a:p>
            <a:pPr marL="0" indent="0">
              <a:buNone/>
            </a:pPr>
            <a:r>
              <a:rPr lang="en-GB" sz="2400" dirty="0"/>
              <a:t>    -forecasts +114% passenger demand increase over 30 </a:t>
            </a:r>
            <a:r>
              <a:rPr lang="en-GB" sz="2400" dirty="0" err="1"/>
              <a:t>yrs</a:t>
            </a:r>
            <a:endParaRPr lang="en-GB" sz="2400" dirty="0"/>
          </a:p>
          <a:p>
            <a:r>
              <a:rPr lang="en-GB" sz="2400" dirty="0"/>
              <a:t>Current demand c.29m pass/year (+114%= c.62m) </a:t>
            </a:r>
          </a:p>
          <a:p>
            <a:r>
              <a:rPr lang="en-GB" sz="2400" dirty="0"/>
              <a:t>Leeds Station Footfall approx. 160-170m/</a:t>
            </a:r>
            <a:r>
              <a:rPr lang="en-GB" sz="2400" dirty="0" err="1"/>
              <a:t>yr</a:t>
            </a:r>
            <a:endParaRPr lang="en-GB" sz="2400" dirty="0"/>
          </a:p>
          <a:p>
            <a:pPr marL="457200" lvl="1" indent="0">
              <a:buNone/>
            </a:pPr>
            <a:r>
              <a:rPr lang="en-GB" sz="2400" dirty="0"/>
              <a:t>-(retail/employment/travel &amp; interchange…)</a:t>
            </a:r>
          </a:p>
          <a:p>
            <a:r>
              <a:rPr lang="en-GB" sz="2400" dirty="0"/>
              <a:t>30 </a:t>
            </a:r>
            <a:r>
              <a:rPr lang="en-GB" sz="2400" dirty="0" err="1"/>
              <a:t>yr</a:t>
            </a:r>
            <a:r>
              <a:rPr lang="en-GB" sz="2400" dirty="0"/>
              <a:t> : Projected Footfall c.+250m/year</a:t>
            </a:r>
          </a:p>
          <a:p>
            <a:pPr marL="457200" lvl="1" indent="0">
              <a:buNone/>
            </a:pPr>
            <a:r>
              <a:rPr lang="en-GB" sz="2400" dirty="0"/>
              <a:t>-major retail development, leisure and employment opportunities linked into HS2 Leeds Station Masterplan</a:t>
            </a:r>
          </a:p>
          <a:p>
            <a:r>
              <a:rPr lang="en-GB" sz="2400" dirty="0"/>
              <a:t>Station demand will be similar to Gatwick Airport which could not operate purely with bus access only</a:t>
            </a:r>
          </a:p>
          <a:p>
            <a:pPr marL="0" indent="0">
              <a:buNone/>
            </a:pPr>
            <a:r>
              <a:rPr lang="en-GB" sz="3000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54811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/>
              <a:t>The ‘Yorkshire Hub’</a:t>
            </a:r>
            <a:br>
              <a:rPr lang="en-GB" dirty="0"/>
            </a:b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0891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42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Leeds HS2 Station / Yorkshire Hub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7864" y="1700808"/>
            <a:ext cx="5338936" cy="452596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44" y="3248489"/>
            <a:ext cx="3888432" cy="299524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44" y="1103448"/>
            <a:ext cx="2832736" cy="254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25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Passenger &amp; Growth Demand in Leeds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To cater for the current projected growth in demand would require twice as many buses in an already congested city – adding to levels of congestion, pollution and reduced attractiveness for inward investment.</a:t>
            </a:r>
          </a:p>
          <a:p>
            <a:r>
              <a:rPr lang="en-GB" dirty="0"/>
              <a:t>Buses have an important role to play – recent announcement of £180m ‘overhaul of buses’ is good news for LCR but is only a part solution to the growing demand levels.</a:t>
            </a:r>
          </a:p>
          <a:p>
            <a:r>
              <a:rPr lang="en-GB" dirty="0"/>
              <a:t>HS2 Business Case only really works with a step change in connectivity </a:t>
            </a:r>
          </a:p>
          <a:p>
            <a:pPr marL="0" indent="0">
              <a:buNone/>
            </a:pPr>
            <a:r>
              <a:rPr lang="en-GB" dirty="0"/>
              <a:t>	- it needs to be a fully integrated station with good multi-modal 	connectivity 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sz="3200" dirty="0"/>
              <a:t>- HS2 connectivity needs to include Bradford, Wakefield, Halifax, 	Huddersfield, Harrogate/York &amp; LBA</a:t>
            </a:r>
          </a:p>
          <a:p>
            <a:pPr marL="0" indent="0">
              <a:buNone/>
            </a:pPr>
            <a:r>
              <a:rPr lang="en-GB" dirty="0"/>
              <a:t>	- all other major UK cities along the HS2 routes have/aspire to fixed LRT 	connections plus bus and rail, why not Leeds? 	 </a:t>
            </a:r>
          </a:p>
          <a:p>
            <a:r>
              <a:rPr lang="en-GB" dirty="0"/>
              <a:t>£270m Transport Masterplan – recently announced is good news for the LCR but fails to fully address the Leeds Bradford Airport (LBA) required linkage, tram-train could provide that link allowing the LBA to compete operationally &amp; commercially with other regional airports </a:t>
            </a:r>
          </a:p>
        </p:txBody>
      </p:sp>
    </p:spTree>
    <p:extLst>
      <p:ext uri="{BB962C8B-B14F-4D97-AF65-F5344CB8AC3E}">
        <p14:creationId xmlns:p14="http://schemas.microsoft.com/office/powerpoint/2010/main" val="679184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dirty="0"/>
              <a:t>Key LRT Benefits – Leeds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5256584"/>
          </a:xfrm>
        </p:spPr>
        <p:txBody>
          <a:bodyPr>
            <a:normAutofit/>
          </a:bodyPr>
          <a:lstStyle/>
          <a:p>
            <a:r>
              <a:rPr lang="en-GB" sz="2400" dirty="0"/>
              <a:t>Maximizes HS2 Station ‘Business Case’</a:t>
            </a:r>
          </a:p>
          <a:p>
            <a:r>
              <a:rPr lang="en-GB" sz="2400" dirty="0"/>
              <a:t>Environmental benefits – less pollution, reduces congestion, helps create regeneration of cities</a:t>
            </a:r>
          </a:p>
          <a:p>
            <a:r>
              <a:rPr lang="en-GB" sz="2400" dirty="0"/>
              <a:t>More local jobs created, apprenticeships, local supply chain boost (Nottingham great example)</a:t>
            </a:r>
          </a:p>
          <a:p>
            <a:r>
              <a:rPr lang="en-GB" sz="2400" dirty="0"/>
              <a:t>Improves the attractiveness of cities and attracts inward private investment</a:t>
            </a:r>
          </a:p>
          <a:p>
            <a:r>
              <a:rPr lang="en-GB" sz="2400" dirty="0"/>
              <a:t>Recent technical developments helping to reduce scheme capital costs, more cities and areas looking at LRT (again)</a:t>
            </a:r>
          </a:p>
          <a:p>
            <a:r>
              <a:rPr lang="en-GB" sz="2400" dirty="0"/>
              <a:t>Operating revenues exceed operating and maintenance costs once built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16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LRT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GB" sz="2600" dirty="0"/>
              <a:t>Trams (</a:t>
            </a:r>
            <a:r>
              <a:rPr lang="en-GB" sz="2600" dirty="0" err="1"/>
              <a:t>eg</a:t>
            </a:r>
            <a:r>
              <a:rPr lang="en-GB" sz="2600" dirty="0"/>
              <a:t> Nottingham, Manchester, Sheffield, Birmingham, Croydon, Edinburgh)</a:t>
            </a:r>
          </a:p>
          <a:p>
            <a:r>
              <a:rPr lang="en-GB" sz="2600" dirty="0"/>
              <a:t>Tram Trains – can operate on both tram lines and mainlines and operate interchangeably with heavy rail – Sheffield, Manchester</a:t>
            </a:r>
          </a:p>
          <a:p>
            <a:r>
              <a:rPr lang="en-GB" sz="2600" dirty="0"/>
              <a:t>Light Metro (</a:t>
            </a:r>
            <a:r>
              <a:rPr lang="en-GB" sz="2600" dirty="0" err="1"/>
              <a:t>eg</a:t>
            </a:r>
            <a:r>
              <a:rPr lang="en-GB" sz="2600" dirty="0"/>
              <a:t> Tyne &amp; Wear, LUL D stock refurb) </a:t>
            </a:r>
          </a:p>
          <a:p>
            <a:r>
              <a:rPr lang="en-GB" sz="2600" dirty="0"/>
              <a:t>Ultra Light Rail (ULR) – Preston GUILD</a:t>
            </a:r>
          </a:p>
          <a:p>
            <a:r>
              <a:rPr lang="en-GB" sz="2600" dirty="0"/>
              <a:t>Consider conversion of existing main lines or underused lines to LRT/metro operation – Cardiff Metro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671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Technical trends making LRT more attractive and affordable, supported by UKT and HMG in the UK and by manufacturer initiatives worldwide:   	</a:t>
            </a:r>
          </a:p>
          <a:p>
            <a:pPr marL="0" indent="0">
              <a:buNone/>
            </a:pPr>
            <a:r>
              <a:rPr lang="en-GB" dirty="0"/>
              <a:t>	- lower cost modular track-form to reduce UD costs</a:t>
            </a:r>
          </a:p>
          <a:p>
            <a:pPr marL="0" indent="0">
              <a:buNone/>
            </a:pPr>
            <a:r>
              <a:rPr lang="en-GB" dirty="0"/>
              <a:t>	- lower cost modular </a:t>
            </a:r>
            <a:r>
              <a:rPr lang="en-GB" dirty="0" err="1"/>
              <a:t>tramstops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- catenary free trams in city centres</a:t>
            </a:r>
          </a:p>
          <a:p>
            <a:pPr marL="0" indent="0">
              <a:buNone/>
            </a:pPr>
            <a:r>
              <a:rPr lang="en-GB" dirty="0"/>
              <a:t>	- lighter weight rolling stock</a:t>
            </a:r>
          </a:p>
          <a:p>
            <a:pPr marL="0" indent="0">
              <a:buNone/>
            </a:pPr>
            <a:r>
              <a:rPr lang="en-GB" dirty="0"/>
              <a:t>	- modern digital control systems</a:t>
            </a:r>
          </a:p>
          <a:p>
            <a:pPr marL="0" indent="0">
              <a:buNone/>
            </a:pPr>
            <a:r>
              <a:rPr lang="en-GB" dirty="0"/>
              <a:t>	- modern integrated ticketing systems </a:t>
            </a:r>
          </a:p>
          <a:p>
            <a:pPr marL="0" indent="0">
              <a:buNone/>
            </a:pPr>
            <a:r>
              <a:rPr lang="en-GB" dirty="0"/>
              <a:t>	- energy recovery/smarter power purchasing </a:t>
            </a:r>
          </a:p>
          <a:p>
            <a:pPr marL="0" indent="0">
              <a:buNone/>
            </a:pPr>
            <a:r>
              <a:rPr lang="en-GB" dirty="0"/>
              <a:t>	- lower cost maintenance</a:t>
            </a:r>
          </a:p>
          <a:p>
            <a:pPr marL="0" indent="0">
              <a:buNone/>
            </a:pPr>
            <a:r>
              <a:rPr lang="en-GB" dirty="0"/>
              <a:t>	- more standardisation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688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733</Words>
  <Application>Microsoft Office PowerPoint</Application>
  <PresentationFormat>On-screen Show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 Light Rapid Transit ‘fit’ for  Leeds City Region</vt:lpstr>
      <vt:lpstr>Nottingham Tram Network 2015</vt:lpstr>
      <vt:lpstr>Passenger &amp; Growth Demand in Leeds</vt:lpstr>
      <vt:lpstr>The ‘Yorkshire Hub’ </vt:lpstr>
      <vt:lpstr>Leeds HS2 Station / Yorkshire Hub</vt:lpstr>
      <vt:lpstr>Passenger &amp; Growth Demand in Leeds</vt:lpstr>
      <vt:lpstr>Key LRT Benefits – Leeds </vt:lpstr>
      <vt:lpstr>Types of LRT</vt:lpstr>
      <vt:lpstr>Technical trends</vt:lpstr>
      <vt:lpstr>Costs and Build time</vt:lpstr>
      <vt:lpstr>Leeds – Leeds Bradford Airport Link</vt:lpstr>
      <vt:lpstr>Conclusions – Recap:</vt:lpstr>
      <vt:lpstr>Conclusions</vt:lpstr>
      <vt:lpstr>Conclusions</vt:lpstr>
      <vt:lpstr>A Few Questions to consider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</dc:creator>
  <cp:lastModifiedBy>roger</cp:lastModifiedBy>
  <cp:revision>55</cp:revision>
  <dcterms:created xsi:type="dcterms:W3CDTF">2013-04-07T16:13:22Z</dcterms:created>
  <dcterms:modified xsi:type="dcterms:W3CDTF">2016-12-15T14:06:02Z</dcterms:modified>
</cp:coreProperties>
</file>